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Lst>
  <p:sldSz cx="18288000" cy="10287000"/>
  <p:notesSz cx="6858000" cy="9144000"/>
  <p:embeddedFontLst>
    <p:embeddedFont>
      <p:font typeface="Times New Roman MT Condensed Italics" charset="1" panose="02030506070405090303"/>
      <p:regular r:id="rId17"/>
    </p:embeddedFont>
    <p:embeddedFont>
      <p:font typeface="Times New Roman MT Condensed" charset="1" panose="02030506070405020303"/>
      <p:regular r:id="rId18"/>
    </p:embeddedFont>
    <p:embeddedFont>
      <p:font typeface="Times New Roman MT Condensed Bold" charset="1" panose="02030806070405020303"/>
      <p:regular r:id="rId19"/>
    </p:embeddedFont>
    <p:embeddedFont>
      <p:font typeface="Abril Fatface" charset="1" panose="02000503000000020003"/>
      <p:regular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6.png" Type="http://schemas.openxmlformats.org/officeDocument/2006/relationships/image"/><Relationship Id="rId4" Target="https://www.tuik.gov.tr/media/announcements/istatistiklerle_kad%C4%B1n2024.pdf" TargetMode="External" Type="http://schemas.openxmlformats.org/officeDocument/2006/relationships/hyperlink"/></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7.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pn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6.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7.png" Type="http://schemas.openxmlformats.org/officeDocument/2006/relationships/image"/><Relationship Id="rId4" Target="../media/image8.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9.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0.png" Type="http://schemas.openxmlformats.org/officeDocument/2006/relationships/image"/><Relationship Id="rId4" Target="../media/image11.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2.png" Type="http://schemas.openxmlformats.org/officeDocument/2006/relationships/image"/><Relationship Id="rId4" Target="../media/image13.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4.png" Type="http://schemas.openxmlformats.org/officeDocument/2006/relationships/image"/><Relationship Id="rId4" Target="../media/image15.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5111" r="0" b="-15111"/>
            </a:stretch>
          </a:blipFill>
        </p:spPr>
      </p:sp>
      <p:sp>
        <p:nvSpPr>
          <p:cNvPr name="Freeform 3" id="3"/>
          <p:cNvSpPr/>
          <p:nvPr/>
        </p:nvSpPr>
        <p:spPr>
          <a:xfrm flipH="false" flipV="false" rot="0">
            <a:off x="2203402" y="-1735991"/>
            <a:ext cx="12971512" cy="12922869"/>
          </a:xfrm>
          <a:custGeom>
            <a:avLst/>
            <a:gdLst/>
            <a:ahLst/>
            <a:cxnLst/>
            <a:rect r="r" b="b" t="t" l="l"/>
            <a:pathLst>
              <a:path h="12922869" w="12971512">
                <a:moveTo>
                  <a:pt x="0" y="0"/>
                </a:moveTo>
                <a:lnTo>
                  <a:pt x="12971512" y="0"/>
                </a:lnTo>
                <a:lnTo>
                  <a:pt x="12971512" y="12922868"/>
                </a:lnTo>
                <a:lnTo>
                  <a:pt x="0" y="12922868"/>
                </a:lnTo>
                <a:lnTo>
                  <a:pt x="0" y="0"/>
                </a:lnTo>
                <a:close/>
              </a:path>
            </a:pathLst>
          </a:custGeom>
          <a:blipFill>
            <a:blip r:embed="rId3"/>
            <a:stretch>
              <a:fillRect l="0" t="0" r="0" b="0"/>
            </a:stretch>
          </a:blipFill>
          <a:ln cap="sq">
            <a:noFill/>
            <a:prstDash val="solid"/>
            <a:miter/>
          </a:ln>
        </p:spPr>
      </p:sp>
      <p:sp>
        <p:nvSpPr>
          <p:cNvPr name="TextBox 4" id="4"/>
          <p:cNvSpPr txBox="true"/>
          <p:nvPr/>
        </p:nvSpPr>
        <p:spPr>
          <a:xfrm rot="0">
            <a:off x="962038" y="1877462"/>
            <a:ext cx="16363924" cy="5762637"/>
          </a:xfrm>
          <a:prstGeom prst="rect">
            <a:avLst/>
          </a:prstGeom>
        </p:spPr>
        <p:txBody>
          <a:bodyPr anchor="t" rtlCol="false" tIns="0" lIns="0" bIns="0" rIns="0">
            <a:spAutoFit/>
          </a:bodyPr>
          <a:lstStyle/>
          <a:p>
            <a:pPr algn="ctr">
              <a:lnSpc>
                <a:spcPts val="14089"/>
              </a:lnSpc>
            </a:pPr>
            <a:r>
              <a:rPr lang="en-US" sz="14830" i="true" spc="-1290">
                <a:solidFill>
                  <a:srgbClr val="167A5F"/>
                </a:solidFill>
                <a:latin typeface="Times New Roman MT Condensed Italics"/>
                <a:ea typeface="Times New Roman MT Condensed Italics"/>
                <a:cs typeface="Times New Roman MT Condensed Italics"/>
                <a:sym typeface="Times New Roman MT Condensed Italics"/>
              </a:rPr>
              <a:t>Bilim Tarihinde Kadınların Gecikmiş Katılımı;</a:t>
            </a:r>
          </a:p>
          <a:p>
            <a:pPr algn="ctr" marL="0" indent="0" lvl="1">
              <a:lnSpc>
                <a:spcPts val="14089"/>
              </a:lnSpc>
              <a:spcBef>
                <a:spcPct val="0"/>
              </a:spcBef>
            </a:pPr>
            <a:r>
              <a:rPr lang="en-US" sz="14830" i="true" spc="-1290">
                <a:solidFill>
                  <a:srgbClr val="167A5F"/>
                </a:solidFill>
                <a:latin typeface="Times New Roman MT Condensed Italics"/>
                <a:ea typeface="Times New Roman MT Condensed Italics"/>
                <a:cs typeface="Times New Roman MT Condensed Italics"/>
                <a:sym typeface="Times New Roman MT Condensed Italics"/>
              </a:rPr>
              <a:t>Engeller, Algılar ve Dönüşümler</a:t>
            </a:r>
          </a:p>
        </p:txBody>
      </p:sp>
      <p:sp>
        <p:nvSpPr>
          <p:cNvPr name="TextBox 5" id="5"/>
          <p:cNvSpPr txBox="true"/>
          <p:nvPr/>
        </p:nvSpPr>
        <p:spPr>
          <a:xfrm rot="0">
            <a:off x="12931103" y="7477125"/>
            <a:ext cx="4487622" cy="2809875"/>
          </a:xfrm>
          <a:prstGeom prst="rect">
            <a:avLst/>
          </a:prstGeom>
        </p:spPr>
        <p:txBody>
          <a:bodyPr anchor="t" rtlCol="false" tIns="0" lIns="0" bIns="0" rIns="0">
            <a:spAutoFit/>
          </a:bodyPr>
          <a:lstStyle/>
          <a:p>
            <a:pPr algn="r">
              <a:lnSpc>
                <a:spcPts val="3600"/>
              </a:lnSpc>
            </a:pPr>
            <a:r>
              <a:rPr lang="en-US" sz="3000" spc="-279">
                <a:solidFill>
                  <a:srgbClr val="2D2D2D"/>
                </a:solidFill>
                <a:latin typeface="Times New Roman MT Condensed"/>
                <a:ea typeface="Times New Roman MT Condensed"/>
                <a:cs typeface="Times New Roman MT Condensed"/>
                <a:sym typeface="Times New Roman MT Condensed"/>
              </a:rPr>
              <a:t>MP3</a:t>
            </a:r>
          </a:p>
          <a:p>
            <a:pPr algn="r">
              <a:lnSpc>
                <a:spcPts val="3600"/>
              </a:lnSpc>
            </a:pPr>
            <a:r>
              <a:rPr lang="en-US" b="true" sz="3000" spc="-279">
                <a:solidFill>
                  <a:srgbClr val="2D2D2D"/>
                </a:solidFill>
                <a:latin typeface="Times New Roman MT Condensed Bold"/>
                <a:ea typeface="Times New Roman MT Condensed Bold"/>
                <a:cs typeface="Times New Roman MT Condensed Bold"/>
                <a:sym typeface="Times New Roman MT Condensed Bold"/>
              </a:rPr>
              <a:t>BEYZA ÖZGÜ</a:t>
            </a:r>
          </a:p>
          <a:p>
            <a:pPr algn="r">
              <a:lnSpc>
                <a:spcPts val="3600"/>
              </a:lnSpc>
            </a:pPr>
            <a:r>
              <a:rPr lang="en-US" b="true" sz="3000" spc="-279">
                <a:solidFill>
                  <a:srgbClr val="2D2D2D"/>
                </a:solidFill>
                <a:latin typeface="Times New Roman MT Condensed Bold"/>
                <a:ea typeface="Times New Roman MT Condensed Bold"/>
                <a:cs typeface="Times New Roman MT Condensed Bold"/>
                <a:sym typeface="Times New Roman MT Condensed Bold"/>
              </a:rPr>
              <a:t>HACER  MANTICI</a:t>
            </a:r>
          </a:p>
          <a:p>
            <a:pPr algn="r">
              <a:lnSpc>
                <a:spcPts val="3600"/>
              </a:lnSpc>
            </a:pPr>
            <a:r>
              <a:rPr lang="en-US" b="true" sz="3000" spc="-279">
                <a:solidFill>
                  <a:srgbClr val="2D2D2D"/>
                </a:solidFill>
                <a:latin typeface="Times New Roman MT Condensed Bold"/>
                <a:ea typeface="Times New Roman MT Condensed Bold"/>
                <a:cs typeface="Times New Roman MT Condensed Bold"/>
                <a:sym typeface="Times New Roman MT Condensed Bold"/>
              </a:rPr>
              <a:t>HELIN  AYDOĞDU</a:t>
            </a:r>
          </a:p>
          <a:p>
            <a:pPr algn="r">
              <a:lnSpc>
                <a:spcPts val="3600"/>
              </a:lnSpc>
            </a:pPr>
            <a:r>
              <a:rPr lang="en-US" b="true" sz="3000" spc="-279">
                <a:solidFill>
                  <a:srgbClr val="2D2D2D"/>
                </a:solidFill>
                <a:latin typeface="Times New Roman MT Condensed Bold"/>
                <a:ea typeface="Times New Roman MT Condensed Bold"/>
                <a:cs typeface="Times New Roman MT Condensed Bold"/>
                <a:sym typeface="Times New Roman MT Condensed Bold"/>
              </a:rPr>
              <a:t>AYŞE  B ETÜL  GÜMÜŞ</a:t>
            </a:r>
          </a:p>
          <a:p>
            <a:pPr algn="r">
              <a:lnSpc>
                <a:spcPts val="3600"/>
              </a:lnSpc>
            </a:pP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5111" r="0" b="-15111"/>
            </a:stretch>
          </a:blipFill>
        </p:spPr>
      </p:sp>
      <p:sp>
        <p:nvSpPr>
          <p:cNvPr name="Freeform 3" id="3"/>
          <p:cNvSpPr/>
          <p:nvPr/>
        </p:nvSpPr>
        <p:spPr>
          <a:xfrm flipH="false" flipV="false" rot="0">
            <a:off x="-334770" y="999490"/>
            <a:ext cx="13563565" cy="11056881"/>
          </a:xfrm>
          <a:custGeom>
            <a:avLst/>
            <a:gdLst/>
            <a:ahLst/>
            <a:cxnLst/>
            <a:rect r="r" b="b" t="t" l="l"/>
            <a:pathLst>
              <a:path h="11056881" w="13563565">
                <a:moveTo>
                  <a:pt x="0" y="0"/>
                </a:moveTo>
                <a:lnTo>
                  <a:pt x="13563566" y="0"/>
                </a:lnTo>
                <a:lnTo>
                  <a:pt x="13563566" y="11056881"/>
                </a:lnTo>
                <a:lnTo>
                  <a:pt x="0" y="11056881"/>
                </a:lnTo>
                <a:lnTo>
                  <a:pt x="0" y="0"/>
                </a:lnTo>
                <a:close/>
              </a:path>
            </a:pathLst>
          </a:custGeom>
          <a:blipFill>
            <a:blip r:embed="rId3"/>
            <a:stretch>
              <a:fillRect l="0" t="0" r="0" b="0"/>
            </a:stretch>
          </a:blipFill>
          <a:ln cap="sq">
            <a:noFill/>
            <a:prstDash val="solid"/>
            <a:miter/>
          </a:ln>
        </p:spPr>
      </p:sp>
      <p:sp>
        <p:nvSpPr>
          <p:cNvPr name="TextBox 4" id="4"/>
          <p:cNvSpPr txBox="true"/>
          <p:nvPr/>
        </p:nvSpPr>
        <p:spPr>
          <a:xfrm rot="0">
            <a:off x="381240" y="5220521"/>
            <a:ext cx="7115148" cy="2482512"/>
          </a:xfrm>
          <a:prstGeom prst="rect">
            <a:avLst/>
          </a:prstGeom>
        </p:spPr>
        <p:txBody>
          <a:bodyPr anchor="t" rtlCol="false" tIns="0" lIns="0" bIns="0" rIns="0">
            <a:spAutoFit/>
          </a:bodyPr>
          <a:lstStyle/>
          <a:p>
            <a:pPr algn="l" marL="0" indent="0" lvl="1">
              <a:lnSpc>
                <a:spcPts val="14831"/>
              </a:lnSpc>
            </a:pPr>
            <a:r>
              <a:rPr lang="en-US" sz="18774" i="true" spc="-1633">
                <a:solidFill>
                  <a:srgbClr val="167A5F"/>
                </a:solidFill>
                <a:latin typeface="Times New Roman MT Condensed Italics"/>
                <a:ea typeface="Times New Roman MT Condensed Italics"/>
                <a:cs typeface="Times New Roman MT Condensed Italics"/>
                <a:sym typeface="Times New Roman MT Condensed Italics"/>
              </a:rPr>
              <a:t>Kaynakça</a:t>
            </a:r>
          </a:p>
        </p:txBody>
      </p:sp>
      <p:sp>
        <p:nvSpPr>
          <p:cNvPr name="TextBox 5" id="5"/>
          <p:cNvSpPr txBox="true"/>
          <p:nvPr/>
        </p:nvSpPr>
        <p:spPr>
          <a:xfrm rot="0">
            <a:off x="381240" y="7369975"/>
            <a:ext cx="15431988" cy="589915"/>
          </a:xfrm>
          <a:prstGeom prst="rect">
            <a:avLst/>
          </a:prstGeom>
        </p:spPr>
        <p:txBody>
          <a:bodyPr anchor="t" rtlCol="false" tIns="0" lIns="0" bIns="0" rIns="0">
            <a:spAutoFit/>
          </a:bodyPr>
          <a:lstStyle/>
          <a:p>
            <a:pPr algn="ctr">
              <a:lnSpc>
                <a:spcPts val="4759"/>
              </a:lnSpc>
            </a:pPr>
            <a:r>
              <a:rPr lang="en-US" sz="3399" u="sng">
                <a:solidFill>
                  <a:srgbClr val="000000"/>
                </a:solidFill>
                <a:latin typeface="Abril Fatface"/>
                <a:ea typeface="Abril Fatface"/>
                <a:cs typeface="Abril Fatface"/>
                <a:sym typeface="Abril Fatface"/>
                <a:hlinkClick r:id="rId4" tooltip="https://www.tuik.gov.tr/media/announcements/istatistiklerle_kad%C4%B1n2024.pdf"/>
              </a:rPr>
              <a:t>https://www.tuik.gov.tr/media/announcements/istatistiklerle_kadın2024.pdf</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5111" r="0" b="-15111"/>
            </a:stretch>
          </a:blipFill>
        </p:spPr>
      </p:sp>
      <p:sp>
        <p:nvSpPr>
          <p:cNvPr name="TextBox 3" id="3"/>
          <p:cNvSpPr txBox="true"/>
          <p:nvPr/>
        </p:nvSpPr>
        <p:spPr>
          <a:xfrm rot="0">
            <a:off x="337276" y="4038208"/>
            <a:ext cx="17950724" cy="2277259"/>
          </a:xfrm>
          <a:prstGeom prst="rect">
            <a:avLst/>
          </a:prstGeom>
        </p:spPr>
        <p:txBody>
          <a:bodyPr anchor="t" rtlCol="false" tIns="0" lIns="0" bIns="0" rIns="0">
            <a:spAutoFit/>
          </a:bodyPr>
          <a:lstStyle/>
          <a:p>
            <a:pPr algn="ctr" marL="0" indent="0" lvl="1">
              <a:lnSpc>
                <a:spcPts val="14668"/>
              </a:lnSpc>
              <a:spcBef>
                <a:spcPct val="0"/>
              </a:spcBef>
            </a:pPr>
            <a:r>
              <a:rPr lang="en-US" sz="15440" i="true" spc="-1343">
                <a:solidFill>
                  <a:srgbClr val="167A5F"/>
                </a:solidFill>
                <a:latin typeface="Times New Roman MT Condensed Italics"/>
                <a:ea typeface="Times New Roman MT Condensed Italics"/>
                <a:cs typeface="Times New Roman MT Condensed Italics"/>
                <a:sym typeface="Times New Roman MT Condensed Italics"/>
              </a:rPr>
              <a:t>Dinlediğiniz İçin Teşekkür Ederiz</a:t>
            </a:r>
          </a:p>
        </p:txBody>
      </p:sp>
      <p:sp>
        <p:nvSpPr>
          <p:cNvPr name="Freeform 4" id="4"/>
          <p:cNvSpPr/>
          <p:nvPr/>
        </p:nvSpPr>
        <p:spPr>
          <a:xfrm flipH="false" flipV="false" rot="0">
            <a:off x="5237301" y="0"/>
            <a:ext cx="9896326" cy="9710770"/>
          </a:xfrm>
          <a:custGeom>
            <a:avLst/>
            <a:gdLst/>
            <a:ahLst/>
            <a:cxnLst/>
            <a:rect r="r" b="b" t="t" l="l"/>
            <a:pathLst>
              <a:path h="9710770" w="9896326">
                <a:moveTo>
                  <a:pt x="0" y="0"/>
                </a:moveTo>
                <a:lnTo>
                  <a:pt x="9896325" y="0"/>
                </a:lnTo>
                <a:lnTo>
                  <a:pt x="9896325" y="9710770"/>
                </a:lnTo>
                <a:lnTo>
                  <a:pt x="0" y="9710770"/>
                </a:lnTo>
                <a:lnTo>
                  <a:pt x="0" y="0"/>
                </a:lnTo>
                <a:close/>
              </a:path>
            </a:pathLst>
          </a:custGeom>
          <a:blipFill>
            <a:blip r:embed="rId3"/>
            <a:stretch>
              <a:fillRect l="0" t="0" r="0" b="0"/>
            </a:stretch>
          </a:blipFill>
          <a:ln cap="sq">
            <a:noFill/>
            <a:prstDash val="solid"/>
            <a:miter/>
          </a:ln>
        </p:spPr>
      </p:sp>
      <p:sp>
        <p:nvSpPr>
          <p:cNvPr name="TextBox 5" id="5"/>
          <p:cNvSpPr txBox="true"/>
          <p:nvPr/>
        </p:nvSpPr>
        <p:spPr>
          <a:xfrm rot="0">
            <a:off x="617183" y="8048625"/>
            <a:ext cx="4620118" cy="2352675"/>
          </a:xfrm>
          <a:prstGeom prst="rect">
            <a:avLst/>
          </a:prstGeom>
        </p:spPr>
        <p:txBody>
          <a:bodyPr anchor="t" rtlCol="false" tIns="0" lIns="0" bIns="0" rIns="0">
            <a:spAutoFit/>
          </a:bodyPr>
          <a:lstStyle/>
          <a:p>
            <a:pPr algn="l">
              <a:lnSpc>
                <a:spcPts val="3600"/>
              </a:lnSpc>
            </a:pPr>
            <a:r>
              <a:rPr lang="en-US" sz="3000" spc="-279">
                <a:solidFill>
                  <a:srgbClr val="2D2D2D"/>
                </a:solidFill>
                <a:latin typeface="Times New Roman MT Condensed"/>
                <a:ea typeface="Times New Roman MT Condensed"/>
                <a:cs typeface="Times New Roman MT Condensed"/>
                <a:sym typeface="Times New Roman MT Condensed"/>
              </a:rPr>
              <a:t>BEYZA ÖZGÜ</a:t>
            </a:r>
          </a:p>
          <a:p>
            <a:pPr algn="l">
              <a:lnSpc>
                <a:spcPts val="3600"/>
              </a:lnSpc>
            </a:pPr>
            <a:r>
              <a:rPr lang="en-US" sz="3000" spc="-279">
                <a:solidFill>
                  <a:srgbClr val="2D2D2D"/>
                </a:solidFill>
                <a:latin typeface="Times New Roman MT Condensed"/>
                <a:ea typeface="Times New Roman MT Condensed"/>
                <a:cs typeface="Times New Roman MT Condensed"/>
                <a:sym typeface="Times New Roman MT Condensed"/>
              </a:rPr>
              <a:t>HACE</a:t>
            </a:r>
            <a:r>
              <a:rPr lang="en-US" sz="3000" spc="-279">
                <a:solidFill>
                  <a:srgbClr val="2D2D2D"/>
                </a:solidFill>
                <a:latin typeface="Times New Roman MT Condensed"/>
                <a:ea typeface="Times New Roman MT Condensed"/>
                <a:cs typeface="Times New Roman MT Condensed"/>
                <a:sym typeface="Times New Roman MT Condensed"/>
              </a:rPr>
              <a:t>R MANTICI</a:t>
            </a:r>
          </a:p>
          <a:p>
            <a:pPr algn="l">
              <a:lnSpc>
                <a:spcPts val="3600"/>
              </a:lnSpc>
            </a:pPr>
            <a:r>
              <a:rPr lang="en-US" sz="3000" spc="-279">
                <a:solidFill>
                  <a:srgbClr val="2D2D2D"/>
                </a:solidFill>
                <a:latin typeface="Times New Roman MT Condensed"/>
                <a:ea typeface="Times New Roman MT Condensed"/>
                <a:cs typeface="Times New Roman MT Condensed"/>
                <a:sym typeface="Times New Roman MT Condensed"/>
              </a:rPr>
              <a:t>HELIN AYDOĞDU</a:t>
            </a:r>
          </a:p>
          <a:p>
            <a:pPr algn="l">
              <a:lnSpc>
                <a:spcPts val="3600"/>
              </a:lnSpc>
            </a:pPr>
            <a:r>
              <a:rPr lang="en-US" sz="3000" spc="-279">
                <a:solidFill>
                  <a:srgbClr val="2D2D2D"/>
                </a:solidFill>
                <a:latin typeface="Times New Roman MT Condensed"/>
                <a:ea typeface="Times New Roman MT Condensed"/>
                <a:cs typeface="Times New Roman MT Condensed"/>
                <a:sym typeface="Times New Roman MT Condensed"/>
              </a:rPr>
              <a:t>AYŞE B ETÜL GÜMÜŞ</a:t>
            </a:r>
          </a:p>
          <a:p>
            <a:pPr algn="l">
              <a:lnSpc>
                <a:spcPts val="3600"/>
              </a:lnSpc>
            </a:pP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5111" r="0" b="-15111"/>
            </a:stretch>
          </a:blipFill>
        </p:spPr>
      </p:sp>
      <p:sp>
        <p:nvSpPr>
          <p:cNvPr name="TextBox 3" id="3"/>
          <p:cNvSpPr txBox="true"/>
          <p:nvPr/>
        </p:nvSpPr>
        <p:spPr>
          <a:xfrm rot="0">
            <a:off x="1640979" y="550280"/>
            <a:ext cx="15006042" cy="2728466"/>
          </a:xfrm>
          <a:prstGeom prst="rect">
            <a:avLst/>
          </a:prstGeom>
        </p:spPr>
        <p:txBody>
          <a:bodyPr anchor="t" rtlCol="false" tIns="0" lIns="0" bIns="0" rIns="0">
            <a:spAutoFit/>
          </a:bodyPr>
          <a:lstStyle/>
          <a:p>
            <a:pPr algn="ctr" marL="0" indent="0" lvl="1">
              <a:lnSpc>
                <a:spcPts val="9690"/>
              </a:lnSpc>
              <a:spcBef>
                <a:spcPct val="0"/>
              </a:spcBef>
            </a:pPr>
            <a:r>
              <a:rPr lang="en-US" sz="10200" i="true" spc="-887">
                <a:solidFill>
                  <a:srgbClr val="167A5F"/>
                </a:solidFill>
                <a:latin typeface="Times New Roman MT Condensed Italics"/>
                <a:ea typeface="Times New Roman MT Condensed Italics"/>
                <a:cs typeface="Times New Roman MT Condensed Italics"/>
                <a:sym typeface="Times New Roman MT Condensed Italics"/>
              </a:rPr>
              <a:t>TÜİK</a:t>
            </a:r>
            <a:r>
              <a:rPr lang="en-US" sz="10200" i="true" spc="-887">
                <a:solidFill>
                  <a:srgbClr val="167A5F"/>
                </a:solidFill>
                <a:latin typeface="Times New Roman MT Condensed Italics"/>
                <a:ea typeface="Times New Roman MT Condensed Italics"/>
                <a:cs typeface="Times New Roman MT Condensed Italics"/>
                <a:sym typeface="Times New Roman MT Condensed Italics"/>
              </a:rPr>
              <a:t> “TÜRKİYE'DE İSTATİSTİKLERLE KADIN </a:t>
            </a:r>
            <a:r>
              <a:rPr lang="en-US" sz="10200" i="true" spc="-887">
                <a:solidFill>
                  <a:srgbClr val="167A5F"/>
                </a:solidFill>
                <a:latin typeface="Times New Roman MT Condensed Italics"/>
                <a:ea typeface="Times New Roman MT Condensed Italics"/>
                <a:cs typeface="Times New Roman MT Condensed Italics"/>
                <a:sym typeface="Times New Roman MT Condensed Italics"/>
              </a:rPr>
              <a:t> 2024"</a:t>
            </a:r>
          </a:p>
        </p:txBody>
      </p:sp>
      <p:sp>
        <p:nvSpPr>
          <p:cNvPr name="TextBox 4" id="4"/>
          <p:cNvSpPr txBox="true"/>
          <p:nvPr/>
        </p:nvSpPr>
        <p:spPr>
          <a:xfrm rot="0">
            <a:off x="2413238" y="3733896"/>
            <a:ext cx="12983503" cy="5080694"/>
          </a:xfrm>
          <a:prstGeom prst="rect">
            <a:avLst/>
          </a:prstGeom>
        </p:spPr>
        <p:txBody>
          <a:bodyPr anchor="t" rtlCol="false" tIns="0" lIns="0" bIns="0" rIns="0">
            <a:spAutoFit/>
          </a:bodyPr>
          <a:lstStyle/>
          <a:p>
            <a:pPr algn="ctr" marL="0" indent="0" lvl="0">
              <a:lnSpc>
                <a:spcPts val="5660"/>
              </a:lnSpc>
            </a:pPr>
            <a:r>
              <a:rPr lang="en-US" sz="4492" spc="-170">
                <a:solidFill>
                  <a:srgbClr val="2D2D2D"/>
                </a:solidFill>
                <a:latin typeface="Times New Roman MT Condensed"/>
                <a:ea typeface="Times New Roman MT Condensed"/>
                <a:cs typeface="Times New Roman MT Condensed"/>
                <a:sym typeface="Times New Roman MT Condensed"/>
              </a:rPr>
              <a:t>TÜİK’in 2024 verileri, kadınların eğitim alanında önemli ilerlemeler kaydettiğini, ancak iş hayatında hâlâ çeşitli engellerle karşılaştığını gösteriyor. Kadınlar eğitim düzeylerini yükselttikçe iş hayatına katılımları artsa da fırsat eşitliği tam olarak sağlanmış değil. Bu tablo, Türkiye’de kadınların potansiyellerini ortaya koyabilmeleri için hem eğitimde hem de çalışma yaşamında daha güçlü desteklere ihtiyaç duyulduğunu ortaya koyuyor.</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5111" r="0" b="-15111"/>
            </a:stretch>
          </a:blipFill>
        </p:spPr>
      </p:sp>
      <p:grpSp>
        <p:nvGrpSpPr>
          <p:cNvPr name="Group 3" id="3"/>
          <p:cNvGrpSpPr/>
          <p:nvPr/>
        </p:nvGrpSpPr>
        <p:grpSpPr>
          <a:xfrm rot="0">
            <a:off x="-862256" y="-1657862"/>
            <a:ext cx="11264149" cy="7101980"/>
            <a:chOff x="0" y="0"/>
            <a:chExt cx="15018866" cy="9469307"/>
          </a:xfrm>
        </p:grpSpPr>
        <p:sp>
          <p:nvSpPr>
            <p:cNvPr name="Freeform 4" id="4"/>
            <p:cNvSpPr/>
            <p:nvPr/>
          </p:nvSpPr>
          <p:spPr>
            <a:xfrm flipH="false" flipV="false" rot="0">
              <a:off x="0" y="0"/>
              <a:ext cx="12935756" cy="8699296"/>
            </a:xfrm>
            <a:custGeom>
              <a:avLst/>
              <a:gdLst/>
              <a:ahLst/>
              <a:cxnLst/>
              <a:rect r="r" b="b" t="t" l="l"/>
              <a:pathLst>
                <a:path h="8699296" w="12935756">
                  <a:moveTo>
                    <a:pt x="0" y="0"/>
                  </a:moveTo>
                  <a:lnTo>
                    <a:pt x="12935756" y="0"/>
                  </a:lnTo>
                  <a:lnTo>
                    <a:pt x="12935756" y="8699296"/>
                  </a:lnTo>
                  <a:lnTo>
                    <a:pt x="0" y="8699296"/>
                  </a:lnTo>
                  <a:lnTo>
                    <a:pt x="0" y="0"/>
                  </a:lnTo>
                  <a:close/>
                </a:path>
              </a:pathLst>
            </a:custGeom>
            <a:blipFill>
              <a:blip r:embed="rId3"/>
              <a:stretch>
                <a:fillRect l="0" t="0" r="0" b="0"/>
              </a:stretch>
            </a:blipFill>
            <a:ln cap="sq">
              <a:noFill/>
              <a:prstDash val="solid"/>
              <a:miter/>
            </a:ln>
          </p:spPr>
        </p:sp>
        <p:sp>
          <p:nvSpPr>
            <p:cNvPr name="Freeform 5" id="5"/>
            <p:cNvSpPr/>
            <p:nvPr/>
          </p:nvSpPr>
          <p:spPr>
            <a:xfrm flipH="false" flipV="false" rot="0">
              <a:off x="3208989" y="7045481"/>
              <a:ext cx="523513" cy="523513"/>
            </a:xfrm>
            <a:custGeom>
              <a:avLst/>
              <a:gdLst/>
              <a:ahLst/>
              <a:cxnLst/>
              <a:rect r="r" b="b" t="t" l="l"/>
              <a:pathLst>
                <a:path h="523513" w="523513">
                  <a:moveTo>
                    <a:pt x="0" y="0"/>
                  </a:moveTo>
                  <a:lnTo>
                    <a:pt x="523512" y="0"/>
                  </a:lnTo>
                  <a:lnTo>
                    <a:pt x="523512" y="523513"/>
                  </a:lnTo>
                  <a:lnTo>
                    <a:pt x="0" y="52351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6" id="6"/>
            <p:cNvSpPr/>
            <p:nvPr/>
          </p:nvSpPr>
          <p:spPr>
            <a:xfrm flipH="false" flipV="false" rot="0">
              <a:off x="3208989" y="5541479"/>
              <a:ext cx="523513" cy="523513"/>
            </a:xfrm>
            <a:custGeom>
              <a:avLst/>
              <a:gdLst/>
              <a:ahLst/>
              <a:cxnLst/>
              <a:rect r="r" b="b" t="t" l="l"/>
              <a:pathLst>
                <a:path h="523513" w="523513">
                  <a:moveTo>
                    <a:pt x="0" y="0"/>
                  </a:moveTo>
                  <a:lnTo>
                    <a:pt x="523512" y="0"/>
                  </a:lnTo>
                  <a:lnTo>
                    <a:pt x="523512" y="523512"/>
                  </a:lnTo>
                  <a:lnTo>
                    <a:pt x="0" y="52351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7" id="7"/>
            <p:cNvSpPr/>
            <p:nvPr/>
          </p:nvSpPr>
          <p:spPr>
            <a:xfrm flipH="false" flipV="false" rot="0">
              <a:off x="3208989" y="8506921"/>
              <a:ext cx="523513" cy="523513"/>
            </a:xfrm>
            <a:custGeom>
              <a:avLst/>
              <a:gdLst/>
              <a:ahLst/>
              <a:cxnLst/>
              <a:rect r="r" b="b" t="t" l="l"/>
              <a:pathLst>
                <a:path h="523513" w="523513">
                  <a:moveTo>
                    <a:pt x="0" y="0"/>
                  </a:moveTo>
                  <a:lnTo>
                    <a:pt x="523512" y="0"/>
                  </a:lnTo>
                  <a:lnTo>
                    <a:pt x="523512" y="523513"/>
                  </a:lnTo>
                  <a:lnTo>
                    <a:pt x="0" y="52351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AutoShape 8" id="8"/>
            <p:cNvSpPr/>
            <p:nvPr/>
          </p:nvSpPr>
          <p:spPr>
            <a:xfrm>
              <a:off x="3208989" y="6536854"/>
              <a:ext cx="10596462" cy="0"/>
            </a:xfrm>
            <a:prstGeom prst="line">
              <a:avLst/>
            </a:prstGeom>
            <a:ln cap="flat" w="25400">
              <a:solidFill>
                <a:srgbClr val="545454"/>
              </a:solidFill>
              <a:prstDash val="solid"/>
              <a:headEnd type="none" len="sm" w="sm"/>
              <a:tailEnd type="none" len="sm" w="sm"/>
            </a:ln>
          </p:spPr>
        </p:sp>
        <p:sp>
          <p:nvSpPr>
            <p:cNvPr name="AutoShape 9" id="9"/>
            <p:cNvSpPr/>
            <p:nvPr/>
          </p:nvSpPr>
          <p:spPr>
            <a:xfrm>
              <a:off x="3208989" y="8083026"/>
              <a:ext cx="10596462" cy="0"/>
            </a:xfrm>
            <a:prstGeom prst="line">
              <a:avLst/>
            </a:prstGeom>
            <a:ln cap="flat" w="25400">
              <a:solidFill>
                <a:srgbClr val="545454"/>
              </a:solidFill>
              <a:prstDash val="solid"/>
              <a:headEnd type="none" len="sm" w="sm"/>
              <a:tailEnd type="none" len="sm" w="sm"/>
            </a:ln>
          </p:spPr>
        </p:sp>
        <p:sp>
          <p:nvSpPr>
            <p:cNvPr name="AutoShape 10" id="10"/>
            <p:cNvSpPr/>
            <p:nvPr/>
          </p:nvSpPr>
          <p:spPr>
            <a:xfrm>
              <a:off x="3208989" y="9456607"/>
              <a:ext cx="10596462" cy="0"/>
            </a:xfrm>
            <a:prstGeom prst="line">
              <a:avLst/>
            </a:prstGeom>
            <a:ln cap="flat" w="25400">
              <a:solidFill>
                <a:srgbClr val="545454"/>
              </a:solidFill>
              <a:prstDash val="solid"/>
              <a:headEnd type="none" len="sm" w="sm"/>
              <a:tailEnd type="none" len="sm" w="sm"/>
            </a:ln>
          </p:spPr>
        </p:sp>
        <p:sp>
          <p:nvSpPr>
            <p:cNvPr name="TextBox 11" id="11"/>
            <p:cNvSpPr txBox="true"/>
            <p:nvPr/>
          </p:nvSpPr>
          <p:spPr>
            <a:xfrm rot="0">
              <a:off x="4730136" y="6857518"/>
              <a:ext cx="8179462" cy="1020007"/>
            </a:xfrm>
            <a:prstGeom prst="rect">
              <a:avLst/>
            </a:prstGeom>
          </p:spPr>
          <p:txBody>
            <a:bodyPr anchor="t" rtlCol="false" tIns="0" lIns="0" bIns="0" rIns="0">
              <a:spAutoFit/>
            </a:bodyPr>
            <a:lstStyle/>
            <a:p>
              <a:pPr algn="just" marL="0" indent="0" lvl="1">
                <a:lnSpc>
                  <a:spcPts val="4896"/>
                </a:lnSpc>
                <a:spcBef>
                  <a:spcPct val="0"/>
                </a:spcBef>
              </a:pPr>
              <a:r>
                <a:rPr lang="en-US" sz="5154" spc="-448">
                  <a:solidFill>
                    <a:srgbClr val="000000"/>
                  </a:solidFill>
                  <a:latin typeface="Times New Roman MT Condensed"/>
                  <a:ea typeface="Times New Roman MT Condensed"/>
                  <a:cs typeface="Times New Roman MT Condensed"/>
                  <a:sym typeface="Times New Roman MT Condensed"/>
                </a:rPr>
                <a:t>Eğiti</a:t>
              </a:r>
              <a:r>
                <a:rPr lang="en-US" sz="5154" spc="-448" strike="noStrike" u="none">
                  <a:solidFill>
                    <a:srgbClr val="000000"/>
                  </a:solidFill>
                  <a:latin typeface="Times New Roman MT Condensed"/>
                  <a:ea typeface="Times New Roman MT Condensed"/>
                  <a:cs typeface="Times New Roman MT Condensed"/>
                  <a:sym typeface="Times New Roman MT Condensed"/>
                </a:rPr>
                <a:t>m</a:t>
              </a:r>
            </a:p>
          </p:txBody>
        </p:sp>
        <p:sp>
          <p:nvSpPr>
            <p:cNvPr name="TextBox 12" id="12"/>
            <p:cNvSpPr txBox="true"/>
            <p:nvPr/>
          </p:nvSpPr>
          <p:spPr>
            <a:xfrm rot="0">
              <a:off x="4730136" y="5374797"/>
              <a:ext cx="5764363" cy="1020008"/>
            </a:xfrm>
            <a:prstGeom prst="rect">
              <a:avLst/>
            </a:prstGeom>
          </p:spPr>
          <p:txBody>
            <a:bodyPr anchor="t" rtlCol="false" tIns="0" lIns="0" bIns="0" rIns="0">
              <a:spAutoFit/>
            </a:bodyPr>
            <a:lstStyle/>
            <a:p>
              <a:pPr algn="just" marL="0" indent="0" lvl="1">
                <a:lnSpc>
                  <a:spcPts val="4896"/>
                </a:lnSpc>
                <a:spcBef>
                  <a:spcPct val="0"/>
                </a:spcBef>
              </a:pPr>
              <a:r>
                <a:rPr lang="en-US" sz="5154" spc="-448">
                  <a:solidFill>
                    <a:srgbClr val="000000"/>
                  </a:solidFill>
                  <a:latin typeface="Times New Roman MT Condensed"/>
                  <a:ea typeface="Times New Roman MT Condensed"/>
                  <a:cs typeface="Times New Roman MT Condensed"/>
                  <a:sym typeface="Times New Roman MT Condensed"/>
                </a:rPr>
                <a:t>İşgücü ve İstihdam</a:t>
              </a:r>
            </a:p>
          </p:txBody>
        </p:sp>
        <p:sp>
          <p:nvSpPr>
            <p:cNvPr name="TextBox 13" id="13"/>
            <p:cNvSpPr txBox="true"/>
            <p:nvPr/>
          </p:nvSpPr>
          <p:spPr>
            <a:xfrm rot="0">
              <a:off x="4730136" y="8340240"/>
              <a:ext cx="10288730" cy="1020008"/>
            </a:xfrm>
            <a:prstGeom prst="rect">
              <a:avLst/>
            </a:prstGeom>
          </p:spPr>
          <p:txBody>
            <a:bodyPr anchor="t" rtlCol="false" tIns="0" lIns="0" bIns="0" rIns="0">
              <a:spAutoFit/>
            </a:bodyPr>
            <a:lstStyle/>
            <a:p>
              <a:pPr algn="just" marL="0" indent="0" lvl="1">
                <a:lnSpc>
                  <a:spcPts val="4896"/>
                </a:lnSpc>
                <a:spcBef>
                  <a:spcPct val="0"/>
                </a:spcBef>
              </a:pPr>
              <a:r>
                <a:rPr lang="en-US" sz="5154" spc="-448">
                  <a:solidFill>
                    <a:srgbClr val="000000"/>
                  </a:solidFill>
                  <a:latin typeface="Times New Roman MT Condensed"/>
                  <a:ea typeface="Times New Roman MT Condensed"/>
                  <a:cs typeface="Times New Roman MT Condensed"/>
                  <a:sym typeface="Times New Roman MT Condensed"/>
                </a:rPr>
                <a:t>Karar Alma Mekanizmalarına Katılım</a:t>
              </a:r>
            </a:p>
          </p:txBody>
        </p:sp>
      </p:grpSp>
      <p:sp>
        <p:nvSpPr>
          <p:cNvPr name="TextBox 14" id="14"/>
          <p:cNvSpPr txBox="true"/>
          <p:nvPr/>
        </p:nvSpPr>
        <p:spPr>
          <a:xfrm rot="0">
            <a:off x="11056217" y="2502936"/>
            <a:ext cx="4880412" cy="2941182"/>
          </a:xfrm>
          <a:prstGeom prst="rect">
            <a:avLst/>
          </a:prstGeom>
        </p:spPr>
        <p:txBody>
          <a:bodyPr anchor="t" rtlCol="false" tIns="0" lIns="0" bIns="0" rIns="0">
            <a:spAutoFit/>
          </a:bodyPr>
          <a:lstStyle/>
          <a:p>
            <a:pPr algn="just" marL="0" indent="0" lvl="1">
              <a:lnSpc>
                <a:spcPts val="10483"/>
              </a:lnSpc>
              <a:spcBef>
                <a:spcPct val="0"/>
              </a:spcBef>
            </a:pPr>
            <a:r>
              <a:rPr lang="en-US" sz="11035" spc="-960">
                <a:solidFill>
                  <a:srgbClr val="167A5F"/>
                </a:solidFill>
                <a:latin typeface="Times New Roman MT Condensed"/>
                <a:ea typeface="Times New Roman MT Condensed"/>
                <a:cs typeface="Times New Roman MT Condensed"/>
                <a:sym typeface="Times New Roman MT Condensed"/>
              </a:rPr>
              <a:t>İşlenen Konular</a:t>
            </a:r>
          </a:p>
        </p:txBody>
      </p:sp>
      <p:sp>
        <p:nvSpPr>
          <p:cNvPr name="TextBox 15" id="15"/>
          <p:cNvSpPr txBox="true"/>
          <p:nvPr/>
        </p:nvSpPr>
        <p:spPr>
          <a:xfrm rot="0">
            <a:off x="2788672" y="6317118"/>
            <a:ext cx="4880412" cy="2941182"/>
          </a:xfrm>
          <a:prstGeom prst="rect">
            <a:avLst/>
          </a:prstGeom>
        </p:spPr>
        <p:txBody>
          <a:bodyPr anchor="t" rtlCol="false" tIns="0" lIns="0" bIns="0" rIns="0">
            <a:spAutoFit/>
          </a:bodyPr>
          <a:lstStyle/>
          <a:p>
            <a:pPr algn="r" marL="0" indent="0" lvl="1">
              <a:lnSpc>
                <a:spcPts val="10483"/>
              </a:lnSpc>
              <a:spcBef>
                <a:spcPct val="0"/>
              </a:spcBef>
            </a:pPr>
            <a:r>
              <a:rPr lang="en-US" sz="11035" spc="-960">
                <a:solidFill>
                  <a:srgbClr val="167A5F"/>
                </a:solidFill>
                <a:latin typeface="Times New Roman MT Condensed"/>
                <a:ea typeface="Times New Roman MT Condensed"/>
                <a:cs typeface="Times New Roman MT Condensed"/>
                <a:sym typeface="Times New Roman MT Condensed"/>
              </a:rPr>
              <a:t>Kullanılan Yöntem </a:t>
            </a:r>
          </a:p>
        </p:txBody>
      </p:sp>
      <p:grpSp>
        <p:nvGrpSpPr>
          <p:cNvPr name="Group 16" id="16"/>
          <p:cNvGrpSpPr/>
          <p:nvPr/>
        </p:nvGrpSpPr>
        <p:grpSpPr>
          <a:xfrm rot="0">
            <a:off x="8405214" y="6880920"/>
            <a:ext cx="7947346" cy="898179"/>
            <a:chOff x="0" y="0"/>
            <a:chExt cx="10596462" cy="1197572"/>
          </a:xfrm>
        </p:grpSpPr>
        <p:sp>
          <p:nvSpPr>
            <p:cNvPr name="AutoShape 17" id="17"/>
            <p:cNvSpPr/>
            <p:nvPr/>
          </p:nvSpPr>
          <p:spPr>
            <a:xfrm>
              <a:off x="0" y="1184872"/>
              <a:ext cx="10596462" cy="0"/>
            </a:xfrm>
            <a:prstGeom prst="line">
              <a:avLst/>
            </a:prstGeom>
            <a:ln cap="flat" w="25400">
              <a:solidFill>
                <a:srgbClr val="545454"/>
              </a:solidFill>
              <a:prstDash val="solid"/>
              <a:headEnd type="none" len="sm" w="sm"/>
              <a:tailEnd type="none" len="sm" w="sm"/>
            </a:ln>
          </p:spPr>
        </p:sp>
        <p:sp>
          <p:nvSpPr>
            <p:cNvPr name="Freeform 18" id="18"/>
            <p:cNvSpPr/>
            <p:nvPr/>
          </p:nvSpPr>
          <p:spPr>
            <a:xfrm flipH="false" flipV="false" rot="0">
              <a:off x="0" y="257772"/>
              <a:ext cx="523513" cy="523513"/>
            </a:xfrm>
            <a:custGeom>
              <a:avLst/>
              <a:gdLst/>
              <a:ahLst/>
              <a:cxnLst/>
              <a:rect r="r" b="b" t="t" l="l"/>
              <a:pathLst>
                <a:path h="523513" w="523513">
                  <a:moveTo>
                    <a:pt x="0" y="0"/>
                  </a:moveTo>
                  <a:lnTo>
                    <a:pt x="523513" y="0"/>
                  </a:lnTo>
                  <a:lnTo>
                    <a:pt x="523513" y="523513"/>
                  </a:lnTo>
                  <a:lnTo>
                    <a:pt x="0" y="52351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TextBox 19" id="19"/>
            <p:cNvSpPr txBox="true"/>
            <p:nvPr/>
          </p:nvSpPr>
          <p:spPr>
            <a:xfrm rot="0">
              <a:off x="1521147" y="19050"/>
              <a:ext cx="5764363" cy="1020008"/>
            </a:xfrm>
            <a:prstGeom prst="rect">
              <a:avLst/>
            </a:prstGeom>
          </p:spPr>
          <p:txBody>
            <a:bodyPr anchor="t" rtlCol="false" tIns="0" lIns="0" bIns="0" rIns="0">
              <a:spAutoFit/>
            </a:bodyPr>
            <a:lstStyle/>
            <a:p>
              <a:pPr algn="just" marL="0" indent="0" lvl="1">
                <a:lnSpc>
                  <a:spcPts val="4896"/>
                </a:lnSpc>
                <a:spcBef>
                  <a:spcPct val="0"/>
                </a:spcBef>
              </a:pPr>
              <a:r>
                <a:rPr lang="en-US" sz="5154" spc="-448">
                  <a:solidFill>
                    <a:srgbClr val="000000"/>
                  </a:solidFill>
                  <a:latin typeface="Times New Roman MT Condensed"/>
                  <a:ea typeface="Times New Roman MT Condensed"/>
                  <a:cs typeface="Times New Roman MT Condensed"/>
                  <a:sym typeface="Times New Roman MT Condensed"/>
                </a:rPr>
                <a:t>Açık Veri  Seti</a:t>
              </a:r>
            </a:p>
          </p:txBody>
        </p:sp>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5111" r="0" b="-15111"/>
            </a:stretch>
          </a:blipFill>
        </p:spPr>
      </p:sp>
      <p:sp>
        <p:nvSpPr>
          <p:cNvPr name="Freeform 3" id="3"/>
          <p:cNvSpPr/>
          <p:nvPr/>
        </p:nvSpPr>
        <p:spPr>
          <a:xfrm flipH="false" flipV="false" rot="0">
            <a:off x="1566391" y="1808788"/>
            <a:ext cx="14400668" cy="8285636"/>
          </a:xfrm>
          <a:custGeom>
            <a:avLst/>
            <a:gdLst/>
            <a:ahLst/>
            <a:cxnLst/>
            <a:rect r="r" b="b" t="t" l="l"/>
            <a:pathLst>
              <a:path h="8285636" w="14400668">
                <a:moveTo>
                  <a:pt x="0" y="0"/>
                </a:moveTo>
                <a:lnTo>
                  <a:pt x="14400668" y="0"/>
                </a:lnTo>
                <a:lnTo>
                  <a:pt x="14400668" y="8285635"/>
                </a:lnTo>
                <a:lnTo>
                  <a:pt x="0" y="8285635"/>
                </a:lnTo>
                <a:lnTo>
                  <a:pt x="0" y="0"/>
                </a:lnTo>
                <a:close/>
              </a:path>
            </a:pathLst>
          </a:custGeom>
          <a:blipFill>
            <a:blip r:embed="rId3"/>
            <a:stretch>
              <a:fillRect l="0" t="0" r="0" b="0"/>
            </a:stretch>
          </a:blipFill>
        </p:spPr>
      </p:sp>
      <p:sp>
        <p:nvSpPr>
          <p:cNvPr name="TextBox 4" id="4"/>
          <p:cNvSpPr txBox="true"/>
          <p:nvPr/>
        </p:nvSpPr>
        <p:spPr>
          <a:xfrm rot="0">
            <a:off x="1028700" y="296237"/>
            <a:ext cx="15476050" cy="1512551"/>
          </a:xfrm>
          <a:prstGeom prst="rect">
            <a:avLst/>
          </a:prstGeom>
        </p:spPr>
        <p:txBody>
          <a:bodyPr anchor="t" rtlCol="false" tIns="0" lIns="0" bIns="0" rIns="0">
            <a:spAutoFit/>
          </a:bodyPr>
          <a:lstStyle/>
          <a:p>
            <a:pPr algn="ctr" marL="0" indent="0" lvl="1">
              <a:lnSpc>
                <a:spcPts val="9754"/>
              </a:lnSpc>
              <a:spcBef>
                <a:spcPct val="0"/>
              </a:spcBef>
            </a:pPr>
            <a:r>
              <a:rPr lang="en-US" sz="10267" i="true" spc="-893">
                <a:solidFill>
                  <a:srgbClr val="167A5F"/>
                </a:solidFill>
                <a:latin typeface="Times New Roman MT Condensed Italics"/>
                <a:ea typeface="Times New Roman MT Condensed Italics"/>
                <a:cs typeface="Times New Roman MT Condensed Italics"/>
                <a:sym typeface="Times New Roman MT Condensed Italics"/>
              </a:rPr>
              <a:t>İşgücü ve İstihdam İstatistikleri (2023)</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5111" r="0" b="-15111"/>
            </a:stretch>
          </a:blipFill>
        </p:spPr>
      </p:sp>
      <p:sp>
        <p:nvSpPr>
          <p:cNvPr name="Freeform 3" id="3"/>
          <p:cNvSpPr/>
          <p:nvPr/>
        </p:nvSpPr>
        <p:spPr>
          <a:xfrm flipH="false" flipV="false" rot="0">
            <a:off x="3808184" y="1630566"/>
            <a:ext cx="9754680" cy="3667360"/>
          </a:xfrm>
          <a:custGeom>
            <a:avLst/>
            <a:gdLst/>
            <a:ahLst/>
            <a:cxnLst/>
            <a:rect r="r" b="b" t="t" l="l"/>
            <a:pathLst>
              <a:path h="3667360" w="9754680">
                <a:moveTo>
                  <a:pt x="0" y="0"/>
                </a:moveTo>
                <a:lnTo>
                  <a:pt x="9754680" y="0"/>
                </a:lnTo>
                <a:lnTo>
                  <a:pt x="9754680" y="3667360"/>
                </a:lnTo>
                <a:lnTo>
                  <a:pt x="0" y="3667360"/>
                </a:lnTo>
                <a:lnTo>
                  <a:pt x="0" y="0"/>
                </a:lnTo>
                <a:close/>
              </a:path>
            </a:pathLst>
          </a:custGeom>
          <a:blipFill>
            <a:blip r:embed="rId3"/>
            <a:stretch>
              <a:fillRect l="0" t="0" r="0" b="0"/>
            </a:stretch>
          </a:blipFill>
        </p:spPr>
      </p:sp>
      <p:sp>
        <p:nvSpPr>
          <p:cNvPr name="TextBox 4" id="4"/>
          <p:cNvSpPr txBox="true"/>
          <p:nvPr/>
        </p:nvSpPr>
        <p:spPr>
          <a:xfrm rot="0">
            <a:off x="4338985" y="5768664"/>
            <a:ext cx="8062673" cy="958850"/>
          </a:xfrm>
          <a:prstGeom prst="rect">
            <a:avLst/>
          </a:prstGeom>
        </p:spPr>
        <p:txBody>
          <a:bodyPr anchor="t" rtlCol="false" tIns="0" lIns="0" bIns="0" rIns="0">
            <a:spAutoFit/>
          </a:bodyPr>
          <a:lstStyle/>
          <a:p>
            <a:pPr algn="ctr" marL="0" indent="0" lvl="1">
              <a:lnSpc>
                <a:spcPts val="6175"/>
              </a:lnSpc>
              <a:spcBef>
                <a:spcPct val="0"/>
              </a:spcBef>
            </a:pPr>
            <a:r>
              <a:rPr lang="en-US" sz="6500" i="true" spc="-565">
                <a:solidFill>
                  <a:srgbClr val="167A5F"/>
                </a:solidFill>
                <a:latin typeface="Times New Roman MT Condensed Italics"/>
                <a:ea typeface="Times New Roman MT Condensed Italics"/>
                <a:cs typeface="Times New Roman MT Condensed Italics"/>
                <a:sym typeface="Times New Roman MT Condensed Italics"/>
              </a:rPr>
              <a:t>Ortalama Eğitim Süresi (Yıl) </a:t>
            </a:r>
          </a:p>
        </p:txBody>
      </p:sp>
      <p:sp>
        <p:nvSpPr>
          <p:cNvPr name="TextBox 5" id="5"/>
          <p:cNvSpPr txBox="true"/>
          <p:nvPr/>
        </p:nvSpPr>
        <p:spPr>
          <a:xfrm rot="0">
            <a:off x="1588890" y="563270"/>
            <a:ext cx="15110221" cy="959436"/>
          </a:xfrm>
          <a:prstGeom prst="rect">
            <a:avLst/>
          </a:prstGeom>
        </p:spPr>
        <p:txBody>
          <a:bodyPr anchor="t" rtlCol="false" tIns="0" lIns="0" bIns="0" rIns="0">
            <a:spAutoFit/>
          </a:bodyPr>
          <a:lstStyle/>
          <a:p>
            <a:pPr algn="ctr" marL="0" indent="0" lvl="1">
              <a:lnSpc>
                <a:spcPts val="6177"/>
              </a:lnSpc>
              <a:spcBef>
                <a:spcPct val="0"/>
              </a:spcBef>
            </a:pPr>
            <a:r>
              <a:rPr lang="en-US" sz="6502" i="true" spc="-565">
                <a:solidFill>
                  <a:srgbClr val="167A5F"/>
                </a:solidFill>
                <a:latin typeface="Times New Roman MT Condensed Italics"/>
                <a:ea typeface="Times New Roman MT Condensed Italics"/>
                <a:cs typeface="Times New Roman MT Condensed Italics"/>
                <a:sym typeface="Times New Roman MT Condensed Italics"/>
              </a:rPr>
              <a:t>Eğitim Durumuna Göre İşsizlik Oranları (15+ yaş, 2023) </a:t>
            </a:r>
          </a:p>
        </p:txBody>
      </p:sp>
      <p:grpSp>
        <p:nvGrpSpPr>
          <p:cNvPr name="Group 6" id="6"/>
          <p:cNvGrpSpPr/>
          <p:nvPr/>
        </p:nvGrpSpPr>
        <p:grpSpPr>
          <a:xfrm rot="0">
            <a:off x="5563861" y="6977794"/>
            <a:ext cx="5612922" cy="2280506"/>
            <a:chOff x="0" y="0"/>
            <a:chExt cx="7483896" cy="3040675"/>
          </a:xfrm>
        </p:grpSpPr>
        <p:sp>
          <p:nvSpPr>
            <p:cNvPr name="Freeform 7" id="7"/>
            <p:cNvSpPr/>
            <p:nvPr/>
          </p:nvSpPr>
          <p:spPr>
            <a:xfrm flipH="false" flipV="false" rot="0">
              <a:off x="0" y="0"/>
              <a:ext cx="7483896" cy="1971370"/>
            </a:xfrm>
            <a:custGeom>
              <a:avLst/>
              <a:gdLst/>
              <a:ahLst/>
              <a:cxnLst/>
              <a:rect r="r" b="b" t="t" l="l"/>
              <a:pathLst>
                <a:path h="1971370" w="7483896">
                  <a:moveTo>
                    <a:pt x="0" y="0"/>
                  </a:moveTo>
                  <a:lnTo>
                    <a:pt x="7483896" y="0"/>
                  </a:lnTo>
                  <a:lnTo>
                    <a:pt x="7483896" y="1971370"/>
                  </a:lnTo>
                  <a:lnTo>
                    <a:pt x="0" y="1971370"/>
                  </a:lnTo>
                  <a:lnTo>
                    <a:pt x="0" y="0"/>
                  </a:lnTo>
                  <a:close/>
                </a:path>
              </a:pathLst>
            </a:custGeom>
            <a:blipFill>
              <a:blip r:embed="rId4"/>
              <a:stretch>
                <a:fillRect l="0" t="-628" r="0" b="-462883"/>
              </a:stretch>
            </a:blipFill>
          </p:spPr>
        </p:sp>
        <p:sp>
          <p:nvSpPr>
            <p:cNvPr name="Freeform 8" id="8"/>
            <p:cNvSpPr/>
            <p:nvPr/>
          </p:nvSpPr>
          <p:spPr>
            <a:xfrm flipH="false" flipV="false" rot="0">
              <a:off x="0" y="1971370"/>
              <a:ext cx="7483896" cy="1069305"/>
            </a:xfrm>
            <a:custGeom>
              <a:avLst/>
              <a:gdLst/>
              <a:ahLst/>
              <a:cxnLst/>
              <a:rect r="r" b="b" t="t" l="l"/>
              <a:pathLst>
                <a:path h="1069305" w="7483896">
                  <a:moveTo>
                    <a:pt x="0" y="0"/>
                  </a:moveTo>
                  <a:lnTo>
                    <a:pt x="7483896" y="0"/>
                  </a:lnTo>
                  <a:lnTo>
                    <a:pt x="7483896" y="1069305"/>
                  </a:lnTo>
                  <a:lnTo>
                    <a:pt x="0" y="1069305"/>
                  </a:lnTo>
                  <a:lnTo>
                    <a:pt x="0" y="0"/>
                  </a:lnTo>
                  <a:close/>
                </a:path>
              </a:pathLst>
            </a:custGeom>
            <a:blipFill>
              <a:blip r:embed="rId4"/>
              <a:stretch>
                <a:fillRect l="0" t="-938262" r="0" b="-628"/>
              </a:stretch>
            </a:blipFill>
          </p:spPr>
        </p:sp>
      </p:gr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5111" r="0" b="-15111"/>
            </a:stretch>
          </a:blipFill>
        </p:spPr>
      </p:sp>
      <p:pic>
        <p:nvPicPr>
          <p:cNvPr name="Picture 3" id="3"/>
          <p:cNvPicPr>
            <a:picLocks noChangeAspect="true"/>
          </p:cNvPicPr>
          <p:nvPr/>
        </p:nvPicPr>
        <p:blipFill>
          <a:blip r:embed="rId3"/>
          <a:stretch>
            <a:fillRect/>
          </a:stretch>
        </p:blipFill>
        <p:spPr>
          <a:xfrm rot="0">
            <a:off x="8947569" y="408459"/>
            <a:ext cx="9166638" cy="10258882"/>
          </a:xfrm>
          <a:prstGeom prst="rect">
            <a:avLst/>
          </a:prstGeom>
        </p:spPr>
      </p:pic>
      <p:sp>
        <p:nvSpPr>
          <p:cNvPr name="TextBox 4" id="4"/>
          <p:cNvSpPr txBox="true"/>
          <p:nvPr/>
        </p:nvSpPr>
        <p:spPr>
          <a:xfrm rot="0">
            <a:off x="225511" y="4248427"/>
            <a:ext cx="8540306" cy="3208287"/>
          </a:xfrm>
          <a:prstGeom prst="rect">
            <a:avLst/>
          </a:prstGeom>
        </p:spPr>
        <p:txBody>
          <a:bodyPr anchor="t" rtlCol="false" tIns="0" lIns="0" bIns="0" rIns="0">
            <a:spAutoFit/>
          </a:bodyPr>
          <a:lstStyle/>
          <a:p>
            <a:pPr algn="just" marL="0" indent="0" lvl="0">
              <a:lnSpc>
                <a:spcPts val="4995"/>
              </a:lnSpc>
              <a:spcBef>
                <a:spcPct val="0"/>
              </a:spcBef>
            </a:pPr>
            <a:r>
              <a:rPr lang="en-US" b="true" sz="3964" spc="-150">
                <a:solidFill>
                  <a:srgbClr val="2D2D2D"/>
                </a:solidFill>
                <a:latin typeface="Times New Roman MT Condensed Bold"/>
                <a:ea typeface="Times New Roman MT Condensed Bold"/>
                <a:cs typeface="Times New Roman MT Condensed Bold"/>
                <a:sym typeface="Times New Roman MT Condensed Bold"/>
              </a:rPr>
              <a:t>İlk</a:t>
            </a:r>
            <a:r>
              <a:rPr lang="en-US" b="true" sz="3964" spc="-150" strike="noStrike" u="none">
                <a:solidFill>
                  <a:srgbClr val="2D2D2D"/>
                </a:solidFill>
                <a:latin typeface="Times New Roman MT Condensed Bold"/>
                <a:ea typeface="Times New Roman MT Condensed Bold"/>
                <a:cs typeface="Times New Roman MT Condensed Bold"/>
                <a:sym typeface="Times New Roman MT Condensed Bold"/>
              </a:rPr>
              <a:t>okul ve altı: %13,2 (Kadın aleyhine) </a:t>
            </a:r>
          </a:p>
          <a:p>
            <a:pPr algn="just" marL="0" indent="0" lvl="0">
              <a:lnSpc>
                <a:spcPts val="4995"/>
              </a:lnSpc>
              <a:spcBef>
                <a:spcPct val="0"/>
              </a:spcBef>
            </a:pPr>
            <a:r>
              <a:rPr lang="en-US" b="true" sz="3964" spc="-150" strike="noStrike" u="none">
                <a:solidFill>
                  <a:srgbClr val="2D2D2D"/>
                </a:solidFill>
                <a:latin typeface="Times New Roman MT Condensed Bold"/>
                <a:ea typeface="Times New Roman MT Condensed Bold"/>
                <a:cs typeface="Times New Roman MT Condensed Bold"/>
                <a:sym typeface="Times New Roman MT Condensed Bold"/>
              </a:rPr>
              <a:t>İlköğretim ve ortaokul: %14,1 (Kadın aleyhine) </a:t>
            </a:r>
          </a:p>
          <a:p>
            <a:pPr algn="just" marL="0" indent="0" lvl="0">
              <a:lnSpc>
                <a:spcPts val="4995"/>
              </a:lnSpc>
              <a:spcBef>
                <a:spcPct val="0"/>
              </a:spcBef>
            </a:pPr>
            <a:r>
              <a:rPr lang="en-US" b="true" sz="3964" spc="-150" strike="noStrike" u="none">
                <a:solidFill>
                  <a:srgbClr val="2D2D2D"/>
                </a:solidFill>
                <a:latin typeface="Times New Roman MT Condensed Bold"/>
                <a:ea typeface="Times New Roman MT Condensed Bold"/>
                <a:cs typeface="Times New Roman MT Condensed Bold"/>
                <a:sym typeface="Times New Roman MT Condensed Bold"/>
              </a:rPr>
              <a:t>Lise: %16,7 (Kadın aleyhine) </a:t>
            </a:r>
          </a:p>
          <a:p>
            <a:pPr algn="just" marL="0" indent="0" lvl="0">
              <a:lnSpc>
                <a:spcPts val="4995"/>
              </a:lnSpc>
              <a:spcBef>
                <a:spcPct val="0"/>
              </a:spcBef>
            </a:pPr>
            <a:r>
              <a:rPr lang="en-US" b="true" sz="3964" spc="-150" strike="noStrike" u="none">
                <a:solidFill>
                  <a:srgbClr val="2D2D2D"/>
                </a:solidFill>
                <a:latin typeface="Times New Roman MT Condensed Bold"/>
                <a:ea typeface="Times New Roman MT Condensed Bold"/>
                <a:cs typeface="Times New Roman MT Condensed Bold"/>
                <a:sym typeface="Times New Roman MT Condensed Bold"/>
              </a:rPr>
              <a:t>Yükseköğretim: %17,4 (Kadın aleyhine)</a:t>
            </a:r>
          </a:p>
          <a:p>
            <a:pPr algn="just" marL="0" indent="0" lvl="0">
              <a:lnSpc>
                <a:spcPts val="4995"/>
              </a:lnSpc>
              <a:spcBef>
                <a:spcPct val="0"/>
              </a:spcBef>
            </a:pPr>
          </a:p>
        </p:txBody>
      </p:sp>
      <p:sp>
        <p:nvSpPr>
          <p:cNvPr name="AutoShape 5" id="5"/>
          <p:cNvSpPr/>
          <p:nvPr/>
        </p:nvSpPr>
        <p:spPr>
          <a:xfrm>
            <a:off x="8212911" y="-62838"/>
            <a:ext cx="0" cy="10349838"/>
          </a:xfrm>
          <a:prstGeom prst="line">
            <a:avLst/>
          </a:prstGeom>
          <a:ln cap="flat" w="19050">
            <a:solidFill>
              <a:srgbClr val="167A5F"/>
            </a:solidFill>
            <a:prstDash val="solid"/>
            <a:headEnd type="none" len="sm" w="sm"/>
            <a:tailEnd type="none" len="sm" w="sm"/>
          </a:ln>
        </p:spPr>
      </p:sp>
      <p:sp>
        <p:nvSpPr>
          <p:cNvPr name="TextBox 6" id="6"/>
          <p:cNvSpPr txBox="true"/>
          <p:nvPr/>
        </p:nvSpPr>
        <p:spPr>
          <a:xfrm rot="0">
            <a:off x="225511" y="1687453"/>
            <a:ext cx="8005009" cy="1690907"/>
          </a:xfrm>
          <a:prstGeom prst="rect">
            <a:avLst/>
          </a:prstGeom>
        </p:spPr>
        <p:txBody>
          <a:bodyPr anchor="t" rtlCol="false" tIns="0" lIns="0" bIns="0" rIns="0">
            <a:spAutoFit/>
          </a:bodyPr>
          <a:lstStyle/>
          <a:p>
            <a:pPr algn="l" marL="0" indent="0" lvl="1">
              <a:lnSpc>
                <a:spcPts val="6050"/>
              </a:lnSpc>
              <a:spcBef>
                <a:spcPct val="0"/>
              </a:spcBef>
            </a:pPr>
            <a:r>
              <a:rPr lang="en-US" sz="6369" i="true" spc="-554">
                <a:solidFill>
                  <a:srgbClr val="167A5F"/>
                </a:solidFill>
                <a:latin typeface="Times New Roman MT Condensed Italics"/>
                <a:ea typeface="Times New Roman MT Condensed Italics"/>
                <a:cs typeface="Times New Roman MT Condensed Italics"/>
                <a:sym typeface="Times New Roman MT Condensed Italics"/>
              </a:rPr>
              <a:t>Eğitim Durumuna Göre Cinsiyetler Arası Ücret Farkı (2023)</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5111" r="0" b="-15111"/>
            </a:stretch>
          </a:blipFill>
        </p:spPr>
      </p:sp>
      <p:sp>
        <p:nvSpPr>
          <p:cNvPr name="Freeform 3" id="3"/>
          <p:cNvSpPr/>
          <p:nvPr/>
        </p:nvSpPr>
        <p:spPr>
          <a:xfrm flipH="false" flipV="false" rot="0">
            <a:off x="3565848" y="1589894"/>
            <a:ext cx="11834874" cy="4778192"/>
          </a:xfrm>
          <a:custGeom>
            <a:avLst/>
            <a:gdLst/>
            <a:ahLst/>
            <a:cxnLst/>
            <a:rect r="r" b="b" t="t" l="l"/>
            <a:pathLst>
              <a:path h="4778192" w="11834874">
                <a:moveTo>
                  <a:pt x="0" y="0"/>
                </a:moveTo>
                <a:lnTo>
                  <a:pt x="11834875" y="0"/>
                </a:lnTo>
                <a:lnTo>
                  <a:pt x="11834875" y="4778192"/>
                </a:lnTo>
                <a:lnTo>
                  <a:pt x="0" y="4778192"/>
                </a:lnTo>
                <a:lnTo>
                  <a:pt x="0" y="0"/>
                </a:lnTo>
                <a:close/>
              </a:path>
            </a:pathLst>
          </a:custGeom>
          <a:blipFill>
            <a:blip r:embed="rId3"/>
            <a:stretch>
              <a:fillRect l="0" t="0" r="0" b="0"/>
            </a:stretch>
          </a:blipFill>
        </p:spPr>
      </p:sp>
      <p:sp>
        <p:nvSpPr>
          <p:cNvPr name="Freeform 4" id="4"/>
          <p:cNvSpPr/>
          <p:nvPr/>
        </p:nvSpPr>
        <p:spPr>
          <a:xfrm flipH="false" flipV="false" rot="0">
            <a:off x="3226563" y="8017335"/>
            <a:ext cx="12513445" cy="1774634"/>
          </a:xfrm>
          <a:custGeom>
            <a:avLst/>
            <a:gdLst/>
            <a:ahLst/>
            <a:cxnLst/>
            <a:rect r="r" b="b" t="t" l="l"/>
            <a:pathLst>
              <a:path h="1774634" w="12513445">
                <a:moveTo>
                  <a:pt x="0" y="0"/>
                </a:moveTo>
                <a:lnTo>
                  <a:pt x="12513445" y="0"/>
                </a:lnTo>
                <a:lnTo>
                  <a:pt x="12513445" y="1774634"/>
                </a:lnTo>
                <a:lnTo>
                  <a:pt x="0" y="1774634"/>
                </a:lnTo>
                <a:lnTo>
                  <a:pt x="0" y="0"/>
                </a:lnTo>
                <a:close/>
              </a:path>
            </a:pathLst>
          </a:custGeom>
          <a:blipFill>
            <a:blip r:embed="rId4"/>
            <a:stretch>
              <a:fillRect l="0" t="0" r="0" b="0"/>
            </a:stretch>
          </a:blipFill>
        </p:spPr>
      </p:sp>
      <p:sp>
        <p:nvSpPr>
          <p:cNvPr name="TextBox 5" id="5"/>
          <p:cNvSpPr txBox="true"/>
          <p:nvPr/>
        </p:nvSpPr>
        <p:spPr>
          <a:xfrm rot="0">
            <a:off x="-299183" y="314968"/>
            <a:ext cx="18886366" cy="1006157"/>
          </a:xfrm>
          <a:prstGeom prst="rect">
            <a:avLst/>
          </a:prstGeom>
        </p:spPr>
        <p:txBody>
          <a:bodyPr anchor="t" rtlCol="false" tIns="0" lIns="0" bIns="0" rIns="0">
            <a:spAutoFit/>
          </a:bodyPr>
          <a:lstStyle/>
          <a:p>
            <a:pPr algn="ctr" marL="0" indent="0" lvl="1">
              <a:lnSpc>
                <a:spcPts val="6450"/>
              </a:lnSpc>
              <a:spcBef>
                <a:spcPct val="0"/>
              </a:spcBef>
            </a:pPr>
            <a:r>
              <a:rPr lang="en-US" sz="6789" i="true" spc="-590">
                <a:solidFill>
                  <a:srgbClr val="167A5F"/>
                </a:solidFill>
                <a:latin typeface="Times New Roman MT Condensed Italics"/>
                <a:ea typeface="Times New Roman MT Condensed Italics"/>
                <a:cs typeface="Times New Roman MT Condensed Italics"/>
                <a:sym typeface="Times New Roman MT Condensed Italics"/>
              </a:rPr>
              <a:t>25 Yaş ve Üzeri Nüfusun Bitirilen Eğitim Düzeyine Göre Dağılımı (2023)</a:t>
            </a:r>
          </a:p>
        </p:txBody>
      </p:sp>
      <p:sp>
        <p:nvSpPr>
          <p:cNvPr name="TextBox 6" id="6"/>
          <p:cNvSpPr txBox="true"/>
          <p:nvPr/>
        </p:nvSpPr>
        <p:spPr>
          <a:xfrm rot="0">
            <a:off x="735540" y="6746886"/>
            <a:ext cx="17495491" cy="1003749"/>
          </a:xfrm>
          <a:prstGeom prst="rect">
            <a:avLst/>
          </a:prstGeom>
        </p:spPr>
        <p:txBody>
          <a:bodyPr anchor="t" rtlCol="false" tIns="0" lIns="0" bIns="0" rIns="0">
            <a:spAutoFit/>
          </a:bodyPr>
          <a:lstStyle/>
          <a:p>
            <a:pPr algn="ctr" marL="0" indent="0" lvl="1">
              <a:lnSpc>
                <a:spcPts val="6454"/>
              </a:lnSpc>
              <a:spcBef>
                <a:spcPct val="0"/>
              </a:spcBef>
            </a:pPr>
            <a:r>
              <a:rPr lang="en-US" sz="6793" i="true" spc="-591">
                <a:solidFill>
                  <a:srgbClr val="167A5F"/>
                </a:solidFill>
                <a:latin typeface="Times New Roman MT Condensed Italics"/>
                <a:ea typeface="Times New Roman MT Condensed Italics"/>
                <a:cs typeface="Times New Roman MT Condensed Italics"/>
                <a:sym typeface="Times New Roman MT Condensed Italics"/>
              </a:rPr>
              <a:t>25 Yaş ve Üzeri Nüfusun Bitirilen Eğitim Düzeyine Göre Dağılımı (2023)</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5111" r="0" b="-15111"/>
            </a:stretch>
          </a:blipFill>
        </p:spPr>
      </p:sp>
      <p:sp>
        <p:nvSpPr>
          <p:cNvPr name="Freeform 3" id="3"/>
          <p:cNvSpPr/>
          <p:nvPr/>
        </p:nvSpPr>
        <p:spPr>
          <a:xfrm flipH="false" flipV="false" rot="0">
            <a:off x="2629969" y="1776595"/>
            <a:ext cx="12220764" cy="2346215"/>
          </a:xfrm>
          <a:custGeom>
            <a:avLst/>
            <a:gdLst/>
            <a:ahLst/>
            <a:cxnLst/>
            <a:rect r="r" b="b" t="t" l="l"/>
            <a:pathLst>
              <a:path h="2346215" w="12220764">
                <a:moveTo>
                  <a:pt x="0" y="0"/>
                </a:moveTo>
                <a:lnTo>
                  <a:pt x="12220764" y="0"/>
                </a:lnTo>
                <a:lnTo>
                  <a:pt x="12220764" y="2346215"/>
                </a:lnTo>
                <a:lnTo>
                  <a:pt x="0" y="2346215"/>
                </a:lnTo>
                <a:lnTo>
                  <a:pt x="0" y="0"/>
                </a:lnTo>
                <a:close/>
              </a:path>
            </a:pathLst>
          </a:custGeom>
          <a:blipFill>
            <a:blip r:embed="rId3"/>
            <a:stretch>
              <a:fillRect l="-2032" t="-7860" r="0" b="0"/>
            </a:stretch>
          </a:blipFill>
        </p:spPr>
      </p:sp>
      <p:sp>
        <p:nvSpPr>
          <p:cNvPr name="Freeform 4" id="4"/>
          <p:cNvSpPr/>
          <p:nvPr/>
        </p:nvSpPr>
        <p:spPr>
          <a:xfrm flipH="false" flipV="false" rot="0">
            <a:off x="5524099" y="5874224"/>
            <a:ext cx="7397894" cy="3907561"/>
          </a:xfrm>
          <a:custGeom>
            <a:avLst/>
            <a:gdLst/>
            <a:ahLst/>
            <a:cxnLst/>
            <a:rect r="r" b="b" t="t" l="l"/>
            <a:pathLst>
              <a:path h="3907561" w="7397894">
                <a:moveTo>
                  <a:pt x="0" y="0"/>
                </a:moveTo>
                <a:lnTo>
                  <a:pt x="7397894" y="0"/>
                </a:lnTo>
                <a:lnTo>
                  <a:pt x="7397894" y="3907561"/>
                </a:lnTo>
                <a:lnTo>
                  <a:pt x="0" y="3907561"/>
                </a:lnTo>
                <a:lnTo>
                  <a:pt x="0" y="0"/>
                </a:lnTo>
                <a:close/>
              </a:path>
            </a:pathLst>
          </a:custGeom>
          <a:blipFill>
            <a:blip r:embed="rId4"/>
            <a:stretch>
              <a:fillRect l="-2136" t="-2661" r="0" b="0"/>
            </a:stretch>
          </a:blipFill>
        </p:spPr>
      </p:sp>
      <p:sp>
        <p:nvSpPr>
          <p:cNvPr name="TextBox 5" id="5"/>
          <p:cNvSpPr txBox="true"/>
          <p:nvPr/>
        </p:nvSpPr>
        <p:spPr>
          <a:xfrm rot="0">
            <a:off x="3437267" y="289153"/>
            <a:ext cx="11413466" cy="1112517"/>
          </a:xfrm>
          <a:prstGeom prst="rect">
            <a:avLst/>
          </a:prstGeom>
        </p:spPr>
        <p:txBody>
          <a:bodyPr anchor="t" rtlCol="false" tIns="0" lIns="0" bIns="0" rIns="0">
            <a:spAutoFit/>
          </a:bodyPr>
          <a:lstStyle/>
          <a:p>
            <a:pPr algn="ctr" marL="0" indent="0" lvl="1">
              <a:lnSpc>
                <a:spcPts val="7193"/>
              </a:lnSpc>
              <a:spcBef>
                <a:spcPct val="0"/>
              </a:spcBef>
            </a:pPr>
            <a:r>
              <a:rPr lang="en-US" sz="7572" i="true" spc="-658">
                <a:solidFill>
                  <a:srgbClr val="167A5F"/>
                </a:solidFill>
                <a:latin typeface="Times New Roman MT Condensed Italics"/>
                <a:ea typeface="Times New Roman MT Condensed Italics"/>
                <a:cs typeface="Times New Roman MT Condensed Italics"/>
                <a:sym typeface="Times New Roman MT Condensed Italics"/>
              </a:rPr>
              <a:t>Türkiye Siyasi Temsil Oranları (2024)</a:t>
            </a:r>
          </a:p>
        </p:txBody>
      </p:sp>
      <p:sp>
        <p:nvSpPr>
          <p:cNvPr name="TextBox 6" id="6"/>
          <p:cNvSpPr txBox="true"/>
          <p:nvPr/>
        </p:nvSpPr>
        <p:spPr>
          <a:xfrm rot="0">
            <a:off x="3437267" y="4440797"/>
            <a:ext cx="11413466" cy="1043696"/>
          </a:xfrm>
          <a:prstGeom prst="rect">
            <a:avLst/>
          </a:prstGeom>
        </p:spPr>
        <p:txBody>
          <a:bodyPr anchor="t" rtlCol="false" tIns="0" lIns="0" bIns="0" rIns="0">
            <a:spAutoFit/>
          </a:bodyPr>
          <a:lstStyle/>
          <a:p>
            <a:pPr algn="ctr" marL="0" indent="0" lvl="1">
              <a:lnSpc>
                <a:spcPts val="6718"/>
              </a:lnSpc>
              <a:spcBef>
                <a:spcPct val="0"/>
              </a:spcBef>
            </a:pPr>
            <a:r>
              <a:rPr lang="en-US" sz="7072" i="true" spc="-615">
                <a:solidFill>
                  <a:srgbClr val="167A5F"/>
                </a:solidFill>
                <a:latin typeface="Times New Roman MT Condensed Italics"/>
                <a:ea typeface="Times New Roman MT Condensed Italics"/>
                <a:cs typeface="Times New Roman MT Condensed Italics"/>
                <a:sym typeface="Times New Roman MT Condensed Italics"/>
              </a:rPr>
              <a:t>Yerel Yönetimlerde Temsil Oranı (2024) </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5111" r="0" b="-15111"/>
            </a:stretch>
          </a:blipFill>
        </p:spPr>
      </p:sp>
      <p:sp>
        <p:nvSpPr>
          <p:cNvPr name="Freeform 3" id="3"/>
          <p:cNvSpPr/>
          <p:nvPr/>
        </p:nvSpPr>
        <p:spPr>
          <a:xfrm flipH="false" flipV="false" rot="0">
            <a:off x="4100838" y="6601731"/>
            <a:ext cx="10086324" cy="2656569"/>
          </a:xfrm>
          <a:custGeom>
            <a:avLst/>
            <a:gdLst/>
            <a:ahLst/>
            <a:cxnLst/>
            <a:rect r="r" b="b" t="t" l="l"/>
            <a:pathLst>
              <a:path h="2656569" w="10086324">
                <a:moveTo>
                  <a:pt x="0" y="0"/>
                </a:moveTo>
                <a:lnTo>
                  <a:pt x="10086324" y="0"/>
                </a:lnTo>
                <a:lnTo>
                  <a:pt x="10086324" y="2656569"/>
                </a:lnTo>
                <a:lnTo>
                  <a:pt x="0" y="2656569"/>
                </a:lnTo>
                <a:lnTo>
                  <a:pt x="0" y="0"/>
                </a:lnTo>
                <a:close/>
              </a:path>
            </a:pathLst>
          </a:custGeom>
          <a:blipFill>
            <a:blip r:embed="rId3"/>
            <a:stretch>
              <a:fillRect l="0" t="0" r="0" b="0"/>
            </a:stretch>
          </a:blipFill>
        </p:spPr>
      </p:sp>
      <p:sp>
        <p:nvSpPr>
          <p:cNvPr name="TextBox 4" id="4"/>
          <p:cNvSpPr txBox="true"/>
          <p:nvPr/>
        </p:nvSpPr>
        <p:spPr>
          <a:xfrm rot="0">
            <a:off x="570489" y="5172075"/>
            <a:ext cx="17717511" cy="1043696"/>
          </a:xfrm>
          <a:prstGeom prst="rect">
            <a:avLst/>
          </a:prstGeom>
        </p:spPr>
        <p:txBody>
          <a:bodyPr anchor="t" rtlCol="false" tIns="0" lIns="0" bIns="0" rIns="0">
            <a:spAutoFit/>
          </a:bodyPr>
          <a:lstStyle/>
          <a:p>
            <a:pPr algn="ctr" marL="0" indent="0" lvl="1">
              <a:lnSpc>
                <a:spcPts val="6718"/>
              </a:lnSpc>
              <a:spcBef>
                <a:spcPct val="0"/>
              </a:spcBef>
            </a:pPr>
            <a:r>
              <a:rPr lang="en-US" sz="7072" i="true" spc="-615">
                <a:solidFill>
                  <a:srgbClr val="167A5F"/>
                </a:solidFill>
                <a:latin typeface="Times New Roman MT Condensed Italics"/>
                <a:ea typeface="Times New Roman MT Condensed Italics"/>
                <a:cs typeface="Times New Roman MT Condensed Italics"/>
                <a:sym typeface="Times New Roman MT Condensed Italics"/>
              </a:rPr>
              <a:t>Yükseköğretimde Görevli Akademisyen ve Rektör Oranları (2023-2024)</a:t>
            </a:r>
          </a:p>
        </p:txBody>
      </p:sp>
      <p:sp>
        <p:nvSpPr>
          <p:cNvPr name="TextBox 5" id="5"/>
          <p:cNvSpPr txBox="true"/>
          <p:nvPr/>
        </p:nvSpPr>
        <p:spPr>
          <a:xfrm rot="0">
            <a:off x="2629969" y="473577"/>
            <a:ext cx="12588311" cy="1112517"/>
          </a:xfrm>
          <a:prstGeom prst="rect">
            <a:avLst/>
          </a:prstGeom>
        </p:spPr>
        <p:txBody>
          <a:bodyPr anchor="t" rtlCol="false" tIns="0" lIns="0" bIns="0" rIns="0">
            <a:spAutoFit/>
          </a:bodyPr>
          <a:lstStyle/>
          <a:p>
            <a:pPr algn="ctr" marL="0" indent="0" lvl="1">
              <a:lnSpc>
                <a:spcPts val="7193"/>
              </a:lnSpc>
              <a:spcBef>
                <a:spcPct val="0"/>
              </a:spcBef>
            </a:pPr>
            <a:r>
              <a:rPr lang="en-US" sz="7572" i="true" spc="-658">
                <a:solidFill>
                  <a:srgbClr val="167A5F"/>
                </a:solidFill>
                <a:latin typeface="Times New Roman MT Condensed Italics"/>
                <a:ea typeface="Times New Roman MT Condensed Italics"/>
                <a:cs typeface="Times New Roman MT Condensed Italics"/>
                <a:sym typeface="Times New Roman MT Condensed Italics"/>
              </a:rPr>
              <a:t> Üst ve Orta Düzey Yönetici Pozisyonları (2023)</a:t>
            </a:r>
          </a:p>
        </p:txBody>
      </p:sp>
      <p:grpSp>
        <p:nvGrpSpPr>
          <p:cNvPr name="Group 6" id="6"/>
          <p:cNvGrpSpPr/>
          <p:nvPr/>
        </p:nvGrpSpPr>
        <p:grpSpPr>
          <a:xfrm rot="0">
            <a:off x="3787740" y="2014352"/>
            <a:ext cx="10712519" cy="1669087"/>
            <a:chOff x="0" y="0"/>
            <a:chExt cx="14283359" cy="2225449"/>
          </a:xfrm>
        </p:grpSpPr>
        <p:sp>
          <p:nvSpPr>
            <p:cNvPr name="Freeform 7" id="7"/>
            <p:cNvSpPr/>
            <p:nvPr/>
          </p:nvSpPr>
          <p:spPr>
            <a:xfrm flipH="false" flipV="false" rot="0">
              <a:off x="0" y="0"/>
              <a:ext cx="14283359" cy="1544449"/>
            </a:xfrm>
            <a:custGeom>
              <a:avLst/>
              <a:gdLst/>
              <a:ahLst/>
              <a:cxnLst/>
              <a:rect r="r" b="b" t="t" l="l"/>
              <a:pathLst>
                <a:path h="1544449" w="14283359">
                  <a:moveTo>
                    <a:pt x="0" y="0"/>
                  </a:moveTo>
                  <a:lnTo>
                    <a:pt x="14283359" y="0"/>
                  </a:lnTo>
                  <a:lnTo>
                    <a:pt x="14283359" y="1544449"/>
                  </a:lnTo>
                  <a:lnTo>
                    <a:pt x="0" y="1544449"/>
                  </a:lnTo>
                  <a:lnTo>
                    <a:pt x="0" y="0"/>
                  </a:lnTo>
                  <a:close/>
                </a:path>
              </a:pathLst>
            </a:custGeom>
            <a:blipFill>
              <a:blip r:embed="rId4"/>
              <a:stretch>
                <a:fillRect l="0" t="0" r="0" b="-493661"/>
              </a:stretch>
            </a:blipFill>
          </p:spPr>
        </p:sp>
        <p:sp>
          <p:nvSpPr>
            <p:cNvPr name="Freeform 8" id="8"/>
            <p:cNvSpPr/>
            <p:nvPr/>
          </p:nvSpPr>
          <p:spPr>
            <a:xfrm flipH="false" flipV="false" rot="0">
              <a:off x="0" y="1566821"/>
              <a:ext cx="14283359" cy="658629"/>
            </a:xfrm>
            <a:custGeom>
              <a:avLst/>
              <a:gdLst/>
              <a:ahLst/>
              <a:cxnLst/>
              <a:rect r="r" b="b" t="t" l="l"/>
              <a:pathLst>
                <a:path h="658629" w="14283359">
                  <a:moveTo>
                    <a:pt x="0" y="0"/>
                  </a:moveTo>
                  <a:lnTo>
                    <a:pt x="14283359" y="0"/>
                  </a:lnTo>
                  <a:lnTo>
                    <a:pt x="14283359" y="658628"/>
                  </a:lnTo>
                  <a:lnTo>
                    <a:pt x="0" y="658628"/>
                  </a:lnTo>
                  <a:lnTo>
                    <a:pt x="0" y="0"/>
                  </a:lnTo>
                  <a:close/>
                </a:path>
              </a:pathLst>
            </a:custGeom>
            <a:blipFill>
              <a:blip r:embed="rId4"/>
              <a:stretch>
                <a:fillRect l="0" t="-1277815" r="0" b="-14287"/>
              </a:stretch>
            </a:blipFill>
          </p:spPr>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DAG5KeKPB1c</dc:identifier>
  <dcterms:modified xsi:type="dcterms:W3CDTF">2011-08-01T06:04:30Z</dcterms:modified>
  <cp:revision>1</cp:revision>
  <dc:title>KBTGK</dc:title>
</cp:coreProperties>
</file>